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2019/03/19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F74C-B293-44C9-A613-20D3A04578C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0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/>
              <a:t>2019/03/19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/>
              <a:t>2019/03/19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2019/03/19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2019/03/19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276E-61B0-4082-B666-69E4ABB2C526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Templ ref: PPT-ISO-colour.001   Doc Ref no: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622" y="0"/>
            <a:ext cx="7886700" cy="10397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ZA" dirty="0" smtClean="0"/>
              <a:t>Social media and SAWS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97A-87D2-4321-A38F-4BF03C96F70F}" type="datetime1">
              <a:rPr lang="en-ZA" smtClean="0"/>
              <a:t>2019/03/19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</a:t>
            </a:fld>
            <a:endParaRPr lang="en-ZA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28649" y="1773236"/>
            <a:ext cx="8326665" cy="5171849"/>
          </a:xfrm>
        </p:spPr>
        <p:txBody>
          <a:bodyPr>
            <a:normAutofit/>
          </a:bodyPr>
          <a:lstStyle/>
          <a:p>
            <a:pPr algn="r"/>
            <a:endParaRPr lang="en-ZA" dirty="0" smtClean="0"/>
          </a:p>
          <a:p>
            <a:pPr algn="r"/>
            <a:endParaRPr lang="en-ZA" dirty="0"/>
          </a:p>
          <a:p>
            <a:pPr algn="r"/>
            <a:endParaRPr lang="en-ZA" dirty="0" smtClean="0"/>
          </a:p>
          <a:p>
            <a:pPr algn="r"/>
            <a:endParaRPr lang="en-ZA" dirty="0"/>
          </a:p>
          <a:p>
            <a:pPr algn="r"/>
            <a:endParaRPr lang="en-ZA" dirty="0" smtClean="0"/>
          </a:p>
          <a:p>
            <a:pPr algn="r"/>
            <a:endParaRPr lang="en-ZA" dirty="0" smtClean="0"/>
          </a:p>
          <a:p>
            <a:pPr algn="ctr"/>
            <a:r>
              <a:rPr lang="en-ZA" dirty="0" smtClean="0"/>
              <a:t>                       </a:t>
            </a:r>
            <a:r>
              <a:rPr lang="en-ZA" sz="2800" dirty="0" smtClean="0"/>
              <a:t>Wayne Venter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85" y="1213895"/>
            <a:ext cx="6888388" cy="38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10</a:t>
            </a:fld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2686050" y="19010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4400" dirty="0" smtClean="0"/>
              <a:t>Final thought: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862642" y="1449238"/>
            <a:ext cx="75308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Social media is valuable to any company.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Warnings issued to disaster management also issued to the public.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Social media reach increased significantly to 150 000 people.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What’s next?</a:t>
            </a:r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n-US" smtClean="0"/>
              <a:t>Dedicated social </a:t>
            </a:r>
            <a:r>
              <a:rPr lang="en-US" dirty="0" smtClean="0"/>
              <a:t>media shifts to increase media coverage and reach.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Increase and improve media products for the public.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Main goal: Reach as many people in South Africa (especially alerts).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algn="ctr"/>
            <a:r>
              <a:rPr lang="en-US" dirty="0" smtClean="0"/>
              <a:t>Thank You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End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3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053"/>
            <a:ext cx="7886700" cy="828362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</a:rPr>
              <a:t>Social media products</a:t>
            </a:r>
            <a:endParaRPr lang="en-ZA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02" y="1100766"/>
            <a:ext cx="78867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Youtube (most recent)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2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71" y="1354766"/>
            <a:ext cx="4984157" cy="222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" y="3224023"/>
            <a:ext cx="4513943" cy="2040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21" y="3327790"/>
            <a:ext cx="3674835" cy="183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4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Why Social media?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Public need (especially with alerts and hoaxes).</a:t>
            </a:r>
            <a:endParaRPr lang="en-ZA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Media and public reach increases.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Strong social media presence builds brand loyalty.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Brand image thrives on social media.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3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344"/>
          <a:stretch/>
        </p:blipFill>
        <p:spPr>
          <a:xfrm>
            <a:off x="938303" y="3438121"/>
            <a:ext cx="6108324" cy="28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5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4" y="81685"/>
            <a:ext cx="7886700" cy="1325563"/>
          </a:xfrm>
        </p:spPr>
        <p:txBody>
          <a:bodyPr/>
          <a:lstStyle/>
          <a:p>
            <a:r>
              <a:rPr lang="en-ZA" dirty="0" smtClean="0"/>
              <a:t>Facebook: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35" y="1346240"/>
            <a:ext cx="7886700" cy="3581359"/>
          </a:xfrm>
        </p:spPr>
        <p:txBody>
          <a:bodyPr>
            <a:normAutofit/>
          </a:bodyPr>
          <a:lstStyle/>
          <a:p>
            <a:pPr algn="l"/>
            <a:r>
              <a:rPr lang="en-ZA" sz="1800" dirty="0" smtClean="0"/>
              <a:t>SAWS Facebook page was created on 30 September 2016.</a:t>
            </a:r>
          </a:p>
          <a:p>
            <a:pPr marL="285750" indent="-285750" algn="l">
              <a:buFontTx/>
              <a:buChar char="-"/>
            </a:pPr>
            <a:r>
              <a:rPr lang="en-ZA" sz="1800" dirty="0" smtClean="0"/>
              <a:t>Was inactive for about </a:t>
            </a:r>
            <a:r>
              <a:rPr lang="en-ZA" sz="1800" dirty="0"/>
              <a:t>6</a:t>
            </a:r>
            <a:r>
              <a:rPr lang="en-ZA" sz="1800" dirty="0" smtClean="0"/>
              <a:t> months before forecasters started using this </a:t>
            </a:r>
          </a:p>
          <a:p>
            <a:pPr algn="l"/>
            <a:r>
              <a:rPr lang="en-ZA" sz="1800" dirty="0" smtClean="0"/>
              <a:t>     platform to reach more people. </a:t>
            </a:r>
          </a:p>
          <a:p>
            <a:pPr marL="285750" indent="-285750" algn="l">
              <a:buFontTx/>
              <a:buChar char="-"/>
            </a:pPr>
            <a:r>
              <a:rPr lang="en-ZA" sz="1800" dirty="0" smtClean="0"/>
              <a:t>Daily weather bulletins (travellers and regional forecasts) posted.</a:t>
            </a:r>
          </a:p>
          <a:p>
            <a:pPr marL="285750" indent="-285750" algn="l">
              <a:buFontTx/>
              <a:buChar char="-"/>
            </a:pPr>
            <a:r>
              <a:rPr lang="en-ZA" sz="1800" dirty="0" smtClean="0"/>
              <a:t>Satellite images and rainfall observations.</a:t>
            </a:r>
          </a:p>
          <a:p>
            <a:pPr marL="285750" indent="-285750" algn="l">
              <a:buFontTx/>
              <a:buChar char="-"/>
            </a:pPr>
            <a:r>
              <a:rPr lang="en-ZA" sz="1800" dirty="0" smtClean="0"/>
              <a:t>Shared pictures and information from the community.</a:t>
            </a:r>
          </a:p>
          <a:p>
            <a:pPr marL="285750" indent="-285750" algn="l">
              <a:buFontTx/>
              <a:buChar char="-"/>
            </a:pPr>
            <a:r>
              <a:rPr lang="en-ZA" sz="1800" dirty="0" smtClean="0"/>
              <a:t>A significant increase in numbers followed with the account growing from 2000 likes/followers to 47 000 followers to date.</a:t>
            </a:r>
            <a:endParaRPr lang="en-ZA" sz="1800" dirty="0"/>
          </a:p>
          <a:p>
            <a:pPr algn="l"/>
            <a:r>
              <a:rPr lang="en-ZA" sz="1800" dirty="0" smtClean="0"/>
              <a:t>Current followers:</a:t>
            </a:r>
          </a:p>
          <a:p>
            <a:pPr algn="l"/>
            <a:endParaRPr lang="en-ZA" sz="1800" dirty="0" smtClean="0"/>
          </a:p>
          <a:p>
            <a:pPr algn="l"/>
            <a:endParaRPr lang="en-ZA" sz="1800" dirty="0"/>
          </a:p>
          <a:p>
            <a:pPr algn="l"/>
            <a:endParaRPr lang="en-ZA" sz="1800" dirty="0" smtClean="0"/>
          </a:p>
          <a:p>
            <a:pPr algn="l"/>
            <a:endParaRPr lang="en-ZA" sz="1800" dirty="0"/>
          </a:p>
          <a:p>
            <a:pPr algn="l"/>
            <a:endParaRPr lang="en-Z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9" y="4603296"/>
            <a:ext cx="4162042" cy="1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4800" dirty="0" smtClean="0"/>
              <a:t>Twitter:</a:t>
            </a: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79" y="158613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 smtClean="0"/>
              <a:t>SAWS Twitter page was created in November 2011.</a:t>
            </a:r>
          </a:p>
          <a:p>
            <a:pPr>
              <a:buFontTx/>
              <a:buChar char="-"/>
            </a:pPr>
            <a:r>
              <a:rPr lang="en-ZA" sz="1800" dirty="0" smtClean="0"/>
              <a:t>Only initial daily weather overviews images were automatically posted on </a:t>
            </a:r>
          </a:p>
          <a:p>
            <a:pPr marL="0" indent="0">
              <a:buNone/>
            </a:pPr>
            <a:r>
              <a:rPr lang="en-ZA" sz="1800" dirty="0"/>
              <a:t> </a:t>
            </a:r>
            <a:r>
              <a:rPr lang="en-ZA" sz="1800" dirty="0" smtClean="0"/>
              <a:t>   this platform. </a:t>
            </a:r>
          </a:p>
          <a:p>
            <a:pPr marL="0" indent="0" algn="ctr">
              <a:buNone/>
            </a:pPr>
            <a:r>
              <a:rPr lang="en-ZA" sz="1800" dirty="0" smtClean="0"/>
              <a:t>                                          </a:t>
            </a:r>
          </a:p>
          <a:p>
            <a:pPr marL="0" indent="0" algn="ctr">
              <a:buNone/>
            </a:pPr>
            <a:r>
              <a:rPr lang="en-ZA" sz="1800" dirty="0"/>
              <a:t> </a:t>
            </a:r>
            <a:r>
              <a:rPr lang="en-ZA" sz="1800" dirty="0" smtClean="0"/>
              <a:t>                                             Only extreme weather phenomena updated </a:t>
            </a:r>
          </a:p>
          <a:p>
            <a:pPr marL="0" indent="0" algn="ctr">
              <a:buNone/>
            </a:pPr>
            <a:r>
              <a:rPr lang="en-ZA" sz="1800" dirty="0" smtClean="0"/>
              <a:t>           on Twitter at the time.</a:t>
            </a:r>
            <a:endParaRPr lang="en-ZA" sz="1800" dirty="0"/>
          </a:p>
          <a:p>
            <a:pPr algn="ctr">
              <a:buFontTx/>
              <a:buChar char="-"/>
            </a:pPr>
            <a:endParaRPr lang="en-ZA" sz="1800" dirty="0" smtClean="0"/>
          </a:p>
          <a:p>
            <a:pPr>
              <a:buFontTx/>
              <a:buChar char="-"/>
            </a:pPr>
            <a:endParaRPr lang="en-ZA" sz="1800" dirty="0"/>
          </a:p>
          <a:p>
            <a:pPr>
              <a:buFontTx/>
              <a:buChar char="-"/>
            </a:pPr>
            <a:r>
              <a:rPr lang="en-ZA" sz="1800" dirty="0" smtClean="0"/>
              <a:t>Forecasters starting using Twitter from November 2016.</a:t>
            </a:r>
          </a:p>
          <a:p>
            <a:pPr>
              <a:buFontTx/>
              <a:buChar char="-"/>
            </a:pPr>
            <a:r>
              <a:rPr lang="en-ZA" sz="1800" dirty="0" smtClean="0"/>
              <a:t>Platform showed significant growth to 91 000 followers.</a:t>
            </a:r>
            <a:endParaRPr lang="en-Z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5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2" y="2751592"/>
            <a:ext cx="2835973" cy="153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51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2187"/>
            <a:ext cx="7886700" cy="1142270"/>
          </a:xfrm>
        </p:spPr>
        <p:txBody>
          <a:bodyPr>
            <a:normAutofit/>
          </a:bodyPr>
          <a:lstStyle/>
          <a:p>
            <a:pPr algn="ctr"/>
            <a:r>
              <a:rPr lang="en-ZA" sz="4800" dirty="0"/>
              <a:t>Twitter: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6</a:t>
            </a:fld>
            <a:endParaRPr lang="en-Z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5279" y="15861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1"/>
          <a:stretch/>
        </p:blipFill>
        <p:spPr>
          <a:xfrm>
            <a:off x="904417" y="3903329"/>
            <a:ext cx="7088424" cy="128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96686" y="1414666"/>
            <a:ext cx="8106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SAWS Twitter </a:t>
            </a:r>
            <a:r>
              <a:rPr lang="en-ZA" dirty="0" smtClean="0"/>
              <a:t>page grew to a current 91 000 followers over the past 2 years due to continues updates of weather and general weather based information</a:t>
            </a:r>
          </a:p>
          <a:p>
            <a:endParaRPr lang="en-ZA" dirty="0"/>
          </a:p>
          <a:p>
            <a:pPr marL="285750" indent="-285750">
              <a:buFontTx/>
              <a:buChar char="-"/>
            </a:pPr>
            <a:r>
              <a:rPr lang="en-ZA" dirty="0" smtClean="0"/>
              <a:t>Rainfall observations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Satellite images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Media Releases 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Daily weather bulletins 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Other information (like sporting events and major weather events)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3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12" y="-84817"/>
            <a:ext cx="7886700" cy="1100817"/>
          </a:xfrm>
        </p:spPr>
        <p:txBody>
          <a:bodyPr/>
          <a:lstStyle/>
          <a:p>
            <a:pPr algn="ctr"/>
            <a:r>
              <a:rPr lang="en-ZA" dirty="0" smtClean="0"/>
              <a:t>Some Examples: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2" y="922081"/>
            <a:ext cx="2221074" cy="316508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8" y="922081"/>
            <a:ext cx="2528249" cy="316508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7</a:t>
            </a:fld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60" y="922081"/>
            <a:ext cx="2424590" cy="3168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3" y="4197422"/>
            <a:ext cx="2402738" cy="2080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7" y="4207172"/>
            <a:ext cx="2952555" cy="21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3343"/>
            <a:ext cx="7886700" cy="1063058"/>
          </a:xfrm>
        </p:spPr>
        <p:txBody>
          <a:bodyPr/>
          <a:lstStyle/>
          <a:p>
            <a:pPr algn="ctr"/>
            <a:r>
              <a:rPr lang="en-ZA" dirty="0"/>
              <a:t>Some Examples: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-522" r="-253" b="54082"/>
          <a:stretch/>
        </p:blipFill>
        <p:spPr>
          <a:xfrm>
            <a:off x="628649" y="3950458"/>
            <a:ext cx="3379703" cy="227982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" y="716153"/>
            <a:ext cx="3379275" cy="310461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2019/03/19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23" y="709990"/>
            <a:ext cx="3088534" cy="3110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3"/>
          <a:stretch/>
        </p:blipFill>
        <p:spPr>
          <a:xfrm>
            <a:off x="4125323" y="3888465"/>
            <a:ext cx="3036676" cy="24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Some Examples</a:t>
            </a:r>
            <a:r>
              <a:rPr lang="en-ZA" dirty="0" smtClean="0"/>
              <a:t>: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9</a:t>
            </a:fld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628650" y="1133857"/>
            <a:ext cx="7820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Warnings issued for public use on both Twitter and Facebook</a:t>
            </a:r>
          </a:p>
          <a:p>
            <a:pPr>
              <a:buFontTx/>
              <a:buChar char="-"/>
            </a:pPr>
            <a:r>
              <a:rPr lang="en-US" dirty="0" smtClean="0"/>
              <a:t> Municipality/District maps sometimes used if location is unrecognizable to </a:t>
            </a:r>
          </a:p>
          <a:p>
            <a:r>
              <a:rPr lang="en-US" dirty="0" smtClean="0"/>
              <a:t>   public.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Warnings indicate/procedure:</a:t>
            </a:r>
          </a:p>
          <a:p>
            <a:r>
              <a:rPr lang="en-US" dirty="0" smtClean="0"/>
              <a:t>1. Time and date of severe weather events.</a:t>
            </a:r>
          </a:p>
          <a:p>
            <a:r>
              <a:rPr lang="en-US" dirty="0" smtClean="0"/>
              <a:t>2. Type of severe weather event (ex: severe thunderstorms etc.). </a:t>
            </a:r>
          </a:p>
          <a:p>
            <a:r>
              <a:rPr lang="en-US" dirty="0" smtClean="0"/>
              <a:t>3. What can be expected with the type of severe weather event.</a:t>
            </a:r>
            <a:endParaRPr lang="en-ZA" dirty="0"/>
          </a:p>
          <a:p>
            <a:r>
              <a:rPr lang="en-US" dirty="0" smtClean="0"/>
              <a:t>4. Location of severe weather event.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" y="3442181"/>
            <a:ext cx="3788279" cy="2528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733"/>
          <a:stretch/>
        </p:blipFill>
        <p:spPr>
          <a:xfrm>
            <a:off x="4202144" y="3442181"/>
            <a:ext cx="2933825" cy="28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495</Words>
  <Application>Microsoft Office PowerPoint</Application>
  <PresentationFormat>On-screen Show (4:3)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Social media and SAWS</vt:lpstr>
      <vt:lpstr>Social media products</vt:lpstr>
      <vt:lpstr>       Why Social media?</vt:lpstr>
      <vt:lpstr>Facebook:</vt:lpstr>
      <vt:lpstr>Twitter:</vt:lpstr>
      <vt:lpstr>PowerPoint Presentation</vt:lpstr>
      <vt:lpstr>Some Examples:</vt:lpstr>
      <vt:lpstr>Some Examples:</vt:lpstr>
      <vt:lpstr>Some Examples: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Elizabeth  Webster</cp:lastModifiedBy>
  <cp:revision>30</cp:revision>
  <dcterms:created xsi:type="dcterms:W3CDTF">2018-05-07T11:03:38Z</dcterms:created>
  <dcterms:modified xsi:type="dcterms:W3CDTF">2019-03-19T06:23:51Z</dcterms:modified>
</cp:coreProperties>
</file>